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7561263" cy="10693400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24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2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830" y="66"/>
      </p:cViewPr>
      <p:guideLst>
        <p:guide orient="horz" pos="3345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58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FF39F4-4E8D-C540-C301-B270596500D1}"/>
              </a:ext>
            </a:extLst>
          </p:cNvPr>
          <p:cNvSpPr txBox="1"/>
          <p:nvPr/>
        </p:nvSpPr>
        <p:spPr>
          <a:xfrm>
            <a:off x="3913507" y="2905137"/>
            <a:ext cx="265290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fontAlgn="ctr"/>
            <a:r>
              <a:rPr lang="ja-JP" altLang="en-US" sz="1800" u="none" strike="noStrike" dirty="0"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正派邦楽会　</a:t>
            </a:r>
            <a:r>
              <a:rPr lang="ja-JP" altLang="en-US" u="none" strike="noStrike" dirty="0"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箏</a:t>
            </a:r>
            <a:r>
              <a:rPr lang="ja-JP" altLang="en-US" sz="1800" u="none" strike="noStrike" dirty="0"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曲演奏</a:t>
            </a:r>
            <a:endParaRPr lang="ja-JP" altLang="en-US" sz="1800" b="0" i="0" u="none" strike="noStrike" dirty="0">
              <a:solidFill>
                <a:srgbClr val="000000"/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CE5513-1734-397C-CCAE-E34D116C3089}"/>
              </a:ext>
            </a:extLst>
          </p:cNvPr>
          <p:cNvSpPr txBox="1"/>
          <p:nvPr/>
        </p:nvSpPr>
        <p:spPr>
          <a:xfrm>
            <a:off x="4244947" y="3361721"/>
            <a:ext cx="29999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ja-JP" altLang="en-US" sz="1400" u="none" strike="noStrike" dirty="0">
                <a:solidFill>
                  <a:srgbClr val="000000"/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さくら変奏曲</a:t>
            </a:r>
            <a:endParaRPr lang="en-US" altLang="ja-JP" sz="1400" u="none" strike="noStrike" dirty="0">
              <a:solidFill>
                <a:srgbClr val="000000"/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fontAlgn="ctr"/>
            <a:r>
              <a:rPr lang="ja-JP" altLang="en-US" sz="1400" b="0" i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名勝</a:t>
            </a:r>
            <a:r>
              <a:rPr lang="ja-JP" altLang="en-US" sz="140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小金井桜　２０２４（新曲）</a:t>
            </a:r>
            <a:endParaRPr lang="en-US" altLang="ja-JP" sz="1400" dirty="0">
              <a:solidFill>
                <a:srgbClr val="00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fontAlgn="ctr"/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―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舞々小金井桜ー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244540D-2AE7-95D7-144B-C7624BF40B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19" y="2852590"/>
            <a:ext cx="2886308" cy="119946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D2AAD7E-A42A-72AD-559C-B5AC57961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26" y="4178835"/>
            <a:ext cx="2896693" cy="1281298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3DF8BB-9A9A-CE75-7391-DC12005AC0AF}"/>
              </a:ext>
            </a:extLst>
          </p:cNvPr>
          <p:cNvSpPr txBox="1"/>
          <p:nvPr/>
        </p:nvSpPr>
        <p:spPr>
          <a:xfrm>
            <a:off x="4477308" y="344568"/>
            <a:ext cx="25352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名勝小金井（サクラ）名勝指定　</a:t>
            </a:r>
            <a:endParaRPr kumimoji="1" lang="en-US" altLang="ja-JP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１００周年記念　お祝いの会</a:t>
            </a:r>
            <a:endParaRPr kumimoji="1" lang="en-US" altLang="ja-JP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ja-JP" altLang="en-US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08DA41-7F89-957C-224B-18C433294A1E}"/>
              </a:ext>
            </a:extLst>
          </p:cNvPr>
          <p:cNvSpPr txBox="1"/>
          <p:nvPr/>
        </p:nvSpPr>
        <p:spPr>
          <a:xfrm>
            <a:off x="514832" y="2182467"/>
            <a:ext cx="4009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１２月８日（日）　１５時３０分開演</a:t>
            </a:r>
            <a:endParaRPr kumimoji="1"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宮地楽器ホール　大ホール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FB2A11-5F22-3AF8-4FCB-7D456072EA3F}"/>
              </a:ext>
            </a:extLst>
          </p:cNvPr>
          <p:cNvSpPr txBox="1"/>
          <p:nvPr/>
        </p:nvSpPr>
        <p:spPr>
          <a:xfrm>
            <a:off x="489241" y="1083232"/>
            <a:ext cx="637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伝統芸能 </a:t>
            </a:r>
            <a:r>
              <a:rPr kumimoji="1"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＆ </a:t>
            </a:r>
            <a:r>
              <a:rPr kumimoji="1" lang="ja-JP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キッズダンス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40AC9DC-5450-22FC-DFAF-42D6BBEBC853}"/>
              </a:ext>
            </a:extLst>
          </p:cNvPr>
          <p:cNvSpPr txBox="1"/>
          <p:nvPr/>
        </p:nvSpPr>
        <p:spPr>
          <a:xfrm>
            <a:off x="3891155" y="2527355"/>
            <a:ext cx="1348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入場無料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639B23-26F6-C870-0452-4B618B6D542C}"/>
              </a:ext>
            </a:extLst>
          </p:cNvPr>
          <p:cNvSpPr txBox="1"/>
          <p:nvPr/>
        </p:nvSpPr>
        <p:spPr>
          <a:xfrm>
            <a:off x="4273187" y="4521598"/>
            <a:ext cx="26762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オーケストラ版　元禄花見踊り</a:t>
            </a:r>
            <a:endParaRPr kumimoji="1" lang="en-US" altLang="ja-JP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長唄　桜絵巻（映像）</a:t>
            </a:r>
            <a:endParaRPr lang="en-US" altLang="ja-JP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さくらさくら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8CDAA8-F292-F722-A633-945E8A3834F4}"/>
              </a:ext>
            </a:extLst>
          </p:cNvPr>
          <p:cNvSpPr txBox="1"/>
          <p:nvPr/>
        </p:nvSpPr>
        <p:spPr>
          <a:xfrm>
            <a:off x="439347" y="5480715"/>
            <a:ext cx="35056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小金井太鼓 </a:t>
            </a:r>
            <a:r>
              <a:rPr lang="en-US" altLang="ja-JP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(</a:t>
            </a:r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盆踊り曲） を踊ろう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209146-D29D-8FEA-0B8B-D23A643C362B}"/>
              </a:ext>
            </a:extLst>
          </p:cNvPr>
          <p:cNvSpPr txBox="1"/>
          <p:nvPr/>
        </p:nvSpPr>
        <p:spPr>
          <a:xfrm>
            <a:off x="4417737" y="6604191"/>
            <a:ext cx="2581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光さす野辺　</a:t>
            </a:r>
            <a:r>
              <a:rPr kumimoji="1"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小金井市歌 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kumimoji="1"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endParaRPr kumimoji="1" lang="en-US" altLang="ja-JP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夢みる町　　</a:t>
            </a:r>
            <a:r>
              <a:rPr kumimoji="1"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小金井市民愛唱歌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F146C6C-44FA-3683-411D-2F5C422A1086}"/>
              </a:ext>
            </a:extLst>
          </p:cNvPr>
          <p:cNvSpPr txBox="1"/>
          <p:nvPr/>
        </p:nvSpPr>
        <p:spPr>
          <a:xfrm>
            <a:off x="4015676" y="5926468"/>
            <a:ext cx="282574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小金井市合唱連盟</a:t>
            </a:r>
            <a:endParaRPr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小金井市民オーケストラ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9CB2818-10DB-B0E7-4C80-0606116856D6}"/>
              </a:ext>
            </a:extLst>
          </p:cNvPr>
          <p:cNvSpPr txBox="1"/>
          <p:nvPr/>
        </p:nvSpPr>
        <p:spPr>
          <a:xfrm>
            <a:off x="937544" y="7873799"/>
            <a:ext cx="214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サクラキミワタシ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BDDEE59-44F5-2E53-3CAE-E12F2952B8B0}"/>
              </a:ext>
            </a:extLst>
          </p:cNvPr>
          <p:cNvSpPr txBox="1"/>
          <p:nvPr/>
        </p:nvSpPr>
        <p:spPr>
          <a:xfrm>
            <a:off x="2996603" y="7873799"/>
            <a:ext cx="15684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ズ</a:t>
            </a:r>
            <a:r>
              <a: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-</a:t>
            </a:r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ジャ</a:t>
            </a:r>
            <a:r>
              <a: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-</a:t>
            </a:r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阿波踊り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0ADF400-6582-A892-CB93-8D91592AC06B}"/>
              </a:ext>
            </a:extLst>
          </p:cNvPr>
          <p:cNvSpPr txBox="1"/>
          <p:nvPr/>
        </p:nvSpPr>
        <p:spPr>
          <a:xfrm>
            <a:off x="4876232" y="7815749"/>
            <a:ext cx="14701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花</a:t>
            </a:r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  </a:t>
            </a:r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ほか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363CED-5541-BB9C-C0AC-6C6AD294C448}"/>
              </a:ext>
            </a:extLst>
          </p:cNvPr>
          <p:cNvSpPr txBox="1"/>
          <p:nvPr/>
        </p:nvSpPr>
        <p:spPr>
          <a:xfrm>
            <a:off x="570679" y="1830314"/>
            <a:ext cx="658713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さくら🌸小金井に因んだ 琴演奏　日舞 市歌・オ</a:t>
            </a:r>
            <a:r>
              <a: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-</a:t>
            </a:r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ケストラ  キッズダンス　阿波踊り</a:t>
            </a:r>
            <a:endParaRPr lang="ja-JP" altLang="en-US" sz="1400" b="0" i="0" u="none" strike="noStrike" dirty="0">
              <a:solidFill>
                <a:srgbClr val="000000"/>
              </a:solidFill>
              <a:effectLst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C4C8071-D990-9104-380F-EB2750C458D4}"/>
              </a:ext>
            </a:extLst>
          </p:cNvPr>
          <p:cNvSpPr txBox="1"/>
          <p:nvPr/>
        </p:nvSpPr>
        <p:spPr>
          <a:xfrm>
            <a:off x="3962449" y="4123897"/>
            <a:ext cx="23646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芸和楽　日本舞踊</a:t>
            </a:r>
            <a:endParaRPr lang="en-US" altLang="ja-JP" sz="1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7A47A79-9D70-1455-06FC-6138475ED665}"/>
              </a:ext>
            </a:extLst>
          </p:cNvPr>
          <p:cNvSpPr txBox="1"/>
          <p:nvPr/>
        </p:nvSpPr>
        <p:spPr>
          <a:xfrm>
            <a:off x="4015676" y="5460039"/>
            <a:ext cx="229806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一心会 ＆ 芸和楽</a:t>
            </a:r>
            <a:endParaRPr lang="ja-JP" altLang="en-US" dirty="0"/>
          </a:p>
        </p:txBody>
      </p:sp>
      <p:sp>
        <p:nvSpPr>
          <p:cNvPr id="38" name="フローチャート: 代替処理 37">
            <a:extLst>
              <a:ext uri="{FF2B5EF4-FFF2-40B4-BE49-F238E27FC236}">
                <a16:creationId xmlns:a16="http://schemas.microsoft.com/office/drawing/2014/main" id="{4A69A05B-6E68-ED67-5E8F-07367AEBF710}"/>
              </a:ext>
            </a:extLst>
          </p:cNvPr>
          <p:cNvSpPr/>
          <p:nvPr/>
        </p:nvSpPr>
        <p:spPr>
          <a:xfrm>
            <a:off x="561772" y="7354250"/>
            <a:ext cx="4384246" cy="50761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名</a:t>
            </a:r>
            <a:r>
              <a:rPr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名勝小金井桜 </a:t>
            </a:r>
            <a:r>
              <a:rPr lang="en-US" altLang="ja-JP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100th </a:t>
            </a:r>
            <a:r>
              <a:rPr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　　　　　　　　　</a:t>
            </a:r>
            <a:r>
              <a:rPr lang="en-US" altLang="ja-JP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OTO </a:t>
            </a:r>
            <a:r>
              <a:rPr lang="en-US" altLang="ja-JP" b="1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☆ </a:t>
            </a:r>
            <a:r>
              <a:rPr lang="en-US" altLang="ja-JP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DANCE </a:t>
            </a:r>
            <a:r>
              <a:rPr lang="ja-JP" altLang="en-US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LABO </a:t>
            </a:r>
            <a:r>
              <a:rPr lang="ja-JP" altLang="en-US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メドレー</a:t>
            </a:r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レー 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743BB3F-E951-36DA-A512-31E52047CE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2" y="344568"/>
            <a:ext cx="769668" cy="74241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D9638F-6D4D-6E69-76DF-40C7F0316361}"/>
              </a:ext>
            </a:extLst>
          </p:cNvPr>
          <p:cNvSpPr txBox="1"/>
          <p:nvPr/>
        </p:nvSpPr>
        <p:spPr>
          <a:xfrm>
            <a:off x="4101377" y="805884"/>
            <a:ext cx="324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笑顔広がる</a:t>
            </a:r>
            <a:r>
              <a:rPr kumimoji="1" lang="ja-JP" altLang="en-US" i="1" dirty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！</a:t>
            </a:r>
            <a:r>
              <a:rPr kumimoji="1"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小金井</a:t>
            </a:r>
            <a:r>
              <a:rPr kumimoji="1" lang="ja-JP" altLang="en-US" dirty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桜</a:t>
            </a:r>
            <a:r>
              <a:rPr kumimoji="1"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フェス</a:t>
            </a:r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C38DF0F-1C9B-7810-F02E-D905D02951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69" y="8163082"/>
            <a:ext cx="6354329" cy="202889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4AF3DC-5C66-3B64-F94D-A46E298431DE}"/>
              </a:ext>
            </a:extLst>
          </p:cNvPr>
          <p:cNvSpPr txBox="1"/>
          <p:nvPr/>
        </p:nvSpPr>
        <p:spPr>
          <a:xfrm>
            <a:off x="4225070" y="10271770"/>
            <a:ext cx="2931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お問合せ </a:t>
            </a:r>
            <a:r>
              <a:rPr lang="en-US" altLang="ja-JP" sz="1400" dirty="0"/>
              <a:t>info@koganei-bunka.jp</a:t>
            </a:r>
            <a:r>
              <a:rPr kumimoji="1" lang="ja-JP" altLang="en-US" sz="1400" dirty="0"/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BD600E-2D67-DFBA-1E60-AB55F67FDE9C}"/>
              </a:ext>
            </a:extLst>
          </p:cNvPr>
          <p:cNvSpPr txBox="1"/>
          <p:nvPr/>
        </p:nvSpPr>
        <p:spPr>
          <a:xfrm>
            <a:off x="1565798" y="10271770"/>
            <a:ext cx="2489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NPO</a:t>
            </a:r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法人  小金井市文化協会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31AE2E4D-3E5E-B00C-A8B2-653F7C2347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688" y="7507866"/>
            <a:ext cx="507610" cy="507610"/>
          </a:xfrm>
          <a:prstGeom prst="rect">
            <a:avLst/>
          </a:prstGeom>
        </p:spPr>
      </p:pic>
      <p:pic>
        <p:nvPicPr>
          <p:cNvPr id="1026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C6A10947-0E17-9E2F-D5B6-7AA7B2274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58861" y="3330329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ECD9662E-7856-59CB-C2B9-C33F3CB38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706955" y="7866015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689BDA1E-6888-1B60-9AC3-D628D2D7F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80391" y="4493229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AF9A4420-CB82-9831-87D0-5F19D70FA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86808" y="4743253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5C8CEBAF-BAE2-6B98-8977-F4FA7EE9C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80391" y="4973565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190A47D4-4A89-1189-7ABB-B67AE7667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83089" y="3613682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4C989450-3A6E-9875-B7B2-8D020DF58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70357" y="7855304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99A61037-24B2-034C-29E1-FEDFFD9BC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565017" y="7871107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D63E0C4-EC37-8FC9-F9CA-25821E5B023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72" y="5930464"/>
            <a:ext cx="2927147" cy="1191208"/>
          </a:xfrm>
          <a:prstGeom prst="rect">
            <a:avLst/>
          </a:prstGeom>
        </p:spPr>
      </p:pic>
      <p:pic>
        <p:nvPicPr>
          <p:cNvPr id="35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3D79E797-28D1-FFBE-ECD5-F26B8E9EA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091058" y="6602036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桜の花シンボルマークの無料イラスト素材｜dakIMG">
            <a:extLst>
              <a:ext uri="{FF2B5EF4-FFF2-40B4-BE49-F238E27FC236}">
                <a16:creationId xmlns:a16="http://schemas.microsoft.com/office/drawing/2014/main" id="{B77EE7DD-2F81-60DB-7335-C11900C6A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077114" y="6847110"/>
            <a:ext cx="307778" cy="30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5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7_FAXsoushinyoushi01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286227.potx" id="{9DAAA786-4699-4E3F-AB16-20A953B0D8AC}" vid="{09704AA9-D219-4259-8A47-FBB4CC9B540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FAX 送信用紙</TPFriendlyName>
    <NumericId xmlns="1119c2e5-8fb9-4d5f-baf1-202c530f2c34">-1</NumericId>
    <BusinessGroup xmlns="1119c2e5-8fb9-4d5f-baf1-202c530f2c34" xsi:nil="true"/>
    <SourceTitle xmlns="1119c2e5-8fb9-4d5f-baf1-202c530f2c34">FAX 送信用紙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209037</Value>
      <Value>447009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2009-10-21T23:59:51+00:00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TP010286227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46323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88EC480E-23DC-4121-A1E9-7D75BFF655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1CE182-5F56-4648-A25E-6737F2C05E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F075EA-484C-46F8-B5D5-E2171ED8757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119c2e5-8fb9-4d5f-baf1-202c530f2c3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1543</TotalTime>
  <Words>144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AR P丸ゴシック体E</vt:lpstr>
      <vt:lpstr>Arial</vt:lpstr>
      <vt:lpstr>Bookman Old Style</vt:lpstr>
      <vt:lpstr>Calibri</vt:lpstr>
      <vt:lpstr>Gill Sans MT</vt:lpstr>
      <vt:lpstr>Wingdings</vt:lpstr>
      <vt:lpstr>Wingdings 3</vt:lpstr>
      <vt:lpstr>07_FAXsoushinyoushi01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政雄 福沢</dc:creator>
  <cp:lastModifiedBy>政雄 福沢</cp:lastModifiedBy>
  <cp:revision>67</cp:revision>
  <cp:lastPrinted>2024-11-19T06:26:05Z</cp:lastPrinted>
  <dcterms:created xsi:type="dcterms:W3CDTF">2024-10-15T08:46:43Z</dcterms:created>
  <dcterms:modified xsi:type="dcterms:W3CDTF">2024-11-20T22:45:07Z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